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 showGuide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gs" Target="tags/tag4.xml"/><Relationship Id="rId58" Type="http://schemas.openxmlformats.org/officeDocument/2006/relationships/customXml" Target="../customXml/item3.xml"/><Relationship Id="rId57" Type="http://schemas.openxmlformats.org/officeDocument/2006/relationships/customXml" Target="../customXml/item2.xml"/><Relationship Id="rId56" Type="http://schemas.openxmlformats.org/officeDocument/2006/relationships/customXml" Target="../customXml/item1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Csquaree/applied-data-science-capstone/blob/main/labs-jupyter-spacex-Data%20wrangling.ipynb" TargetMode="Externa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Csquaree/applied-data-science-capstone/blob/main/jupyter-labs-eda-dataviz.ipynb.jupyterlite.ipynb" TargetMode="Externa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Csquaree/applied-data-science-capstone/blob/main/jupyter-labs-eda-sql-coursera_sqllite.ipynb" TargetMode="Externa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Csquaree/applied-data-science-capstone/blob/main/lab_jupyter_launch_site_location.jupyterlite.ipynb" TargetMode="Externa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Csquaree/applied-data-science-capstone/blob/main/spacex_dash_app.py" TargetMode="Externa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hyperlink" Target="https://github.com/Csquaree/applied-data-science-capstone/blob/main/SpaceX_Machine_Learning_Prediction_Part_5.jupyterlite.ipynb" TargetMode="Externa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hyperlink" Target="https://github.com/Csquaree/applied-data-science-capstone/blob/main/jupyter-labs-spacex-data-collection-api.ipynb" TargetMode="Externa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hyperlink" Target="https://github.com/Csquaree/applied-data-science-capstone/blob/main/jupyter-labs-webscraping.ipynb&#13;" TargetMode="Externa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Cong Cheng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2023-11-13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Training Labels: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457200"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what bad outcomes are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457200"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new column “Class” to store the result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 tooltip="" action="ppaction://hlinkfile"/>
              </a:rPr>
              <a:t>https://github.com/Csquaree/applied-data-science-capstone/blob/main/labs-jupyter-spacex-Data%20wrangling.ipynb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(observe relationship)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v.s. Launch Site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v.s. Launch Site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v.s. Flight Number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v.s. Orbit Type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(comparision)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v.s. Orbit Type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(understand the change)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v.s. Year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 tooltip="" action="ppaction://hlinkfile"/>
              </a:rPr>
              <a:t>https://github.com/Csquaree/applied-data-science-capstone/blob/main/jupyter-labs-eda-dataviz.ipynb.jupyterlite.ipynb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1351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performed: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9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  <a:endParaRPr lang="en-US" sz="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9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'CCA'</a:t>
            </a:r>
            <a:endParaRPr lang="en-US" sz="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9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  <a:endParaRPr lang="en-US" sz="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9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  <a:endParaRPr lang="en-US" sz="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9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succesful landing outcome in ground pad was acheived.</a:t>
            </a:r>
            <a:endParaRPr lang="en-US" sz="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9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  <a:endParaRPr lang="en-US" sz="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9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  <a:endParaRPr lang="en-US" sz="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9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booster_versions which have carried the maximum payload mass. Use a subquery</a:t>
            </a:r>
            <a:endParaRPr lang="en-US" sz="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9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landing_outcomes in drone ship ,booster versions, launch_site for the months in year 2015</a:t>
            </a:r>
            <a:endParaRPr lang="en-US" sz="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9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  <a:endParaRPr lang="en-US" sz="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 tooltip="" action="ppaction://hlinkfile"/>
              </a:rPr>
              <a:t>https://github.com/Csquaree/applied-data-science-capstone/blob/main/jupyter-labs-eda-sql-coursera_sqllite.ipynb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400"/>
          </a:p>
          <a:p>
            <a:endParaRPr lang="en-US" sz="240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map objects are created and added to a folium map: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a map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28600" lvl="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reason why these objects are added: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help understand why they are here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28600" lvl="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 tooltip="" action="ppaction://hlinkfile"/>
              </a:rPr>
              <a:t>https://github.com/Csquaree/applied-data-science-capstone/blob/main/lab_jupyter_launch_site_location.jupyterlite.ipynb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Sites: to see the proportion of success rate in all locations.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Site: to see the success rate in the certain site.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28600" lvl="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(with adjustable Payload Mass)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these two variables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 tooltip="" action="ppaction://hlinkfile"/>
              </a:rPr>
              <a:t>https://github.com/Csquaree/applied-data-science-capstone/blob/main/spacex_dash_app.py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 tooltip="" action="ppaction://hlinkfile"/>
              </a:rPr>
              <a:t>https://github.com/Csquaree/applied-data-science-capstone/blob/main/SpaceX_Machine_Learning_Prediction_Part_5.jupyterlite.ipynb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图片 5" descr="flow chart m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865" y="1436370"/>
            <a:ext cx="8510905" cy="3460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870" y="2057400"/>
            <a:ext cx="10187940" cy="381190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 0 indicate failure, Class 1 indicate success.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Flight Number 20, the count of success land becomes majority. CCAFS SLC 40 launched most flights from 1 to 25 and from 40 to 80+. VAFB SLC 4E launched the least flights. KSC LC 39A launched most flights from 25 to 40.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 descr="Flight Number vs. Launch Si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31290"/>
            <a:ext cx="11886565" cy="23888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2069465"/>
            <a:ext cx="10380345" cy="3931285"/>
          </a:xfrm>
          <a:prstGeom prst="rect">
            <a:avLst/>
          </a:prstGeom>
        </p:spPr>
        <p:txBody>
          <a:bodyPr>
            <a:normAutofit fontScale="7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the Payload Mass is haveier than 8000kg, only a few flights fail to land.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failure cases are have Payload Mass between 0 to 8000kg in CCAFS SLC 40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Payload vs. Launch Si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" y="1964690"/>
            <a:ext cx="11520805" cy="23888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 have 100% success rate.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0%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has about 90%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rest orbit types have around 50%-70%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 descr="Success Rate vs. Orbit Typ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005" y="1614170"/>
            <a:ext cx="5312410" cy="40779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2069465"/>
            <a:ext cx="10370820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blue points are located in the left side of the plot indicating the successful rate is related to the flight number.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thing about those have 100% success rate is that they all only have a small number of flights.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 descr="Flight Number vs. Orbit Typ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" y="1621155"/>
            <a:ext cx="11816715" cy="23926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2057400"/>
            <a:ext cx="10507980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relationship between mass and successful rate is not clear for ISS and GTO, and the rest of orbit types are have a few number of flights which is not enough to support any conclusions.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 descr="Payload vs. Orbit Typ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" y="1569085"/>
            <a:ext cx="11450320" cy="23926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is 0% from 2010 to 2013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is increasing over the time.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significant decrease from 2017 to 2018.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Launch Success Yearly Tr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820" y="1634490"/>
            <a:ext cx="5276215" cy="40779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67955" y="1746885"/>
            <a:ext cx="361251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Distinct to avoid repeated values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All Launch Site Nam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" y="1656080"/>
            <a:ext cx="7140575" cy="40551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‘sum’ to add the value up and ‘as’ to assign a new name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Total Payload Ma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" y="1466215"/>
            <a:ext cx="11449050" cy="31718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‘avg’ to find the mean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average payload mass byF9 v1.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090"/>
            <a:ext cx="12192000" cy="31159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‘min’ to find the smallest value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First Successful Ground Landing D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45"/>
            <a:ext cx="12192000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‘Where’ to filter values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Successful Drone Ship Landing with Payload between 4000 and 6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675"/>
            <a:ext cx="12192000" cy="41852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850" y="1348105"/>
            <a:ext cx="6821170" cy="4464685"/>
          </a:xfrm>
          <a:prstGeom prst="rect">
            <a:avLst/>
          </a:prstGeom>
        </p:spPr>
        <p:txBody>
          <a:bodyPr lIns="91440" tIns="45720" rIns="91440" bIns="45720" anchor="t">
            <a:normAutofit fontScale="6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Analysis(EDA)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Geospatial Analysis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applying 4 different methods of machine learning, the results on the test set are almost the same among these 4 method. Further study is need for accuracy improvment.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‘Count’ to find the number of a certain mission outcome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‘Group by’ to group the rows with the same mission outcome up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Total Number of Successful and Failure Mission Outcom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310005"/>
            <a:ext cx="11944350" cy="38715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3242310" cy="435165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subquery to find the max payload mass and use it to compare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Boosters Carried Maximum Paylo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327785"/>
            <a:ext cx="7904480" cy="4707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‘substr’ to get the value and use it to compare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2015 Launch Recor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555"/>
            <a:ext cx="12192000" cy="32600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3280410" cy="435165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 the date format same first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out the date we want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Rank Landing Outcomes Between 2010-06-04 and 2017-03-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45" y="1276350"/>
            <a:ext cx="7832725" cy="49009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5045075" cy="435165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near the ocean.</a:t>
            </a:r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B49CB"/>
                </a:solidFill>
                <a:latin typeface="Abadi"/>
              </a:rPr>
              <a:t>All launch sites’ location markers on a global map</a:t>
            </a:r>
            <a:endParaRPr lang="en-US" sz="32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图片 3" descr="all launch sites’ location markers on a global m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785" y="1667510"/>
            <a:ext cx="5386070" cy="4140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can see the number of flights in the location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can see the detail of the location by clicking it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B49CB"/>
                </a:solidFill>
                <a:latin typeface="Abadi"/>
              </a:rPr>
              <a:t>The color-labeled launch outcomes on the map</a:t>
            </a:r>
            <a:endParaRPr lang="en-US" sz="32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the color-labeled launch outcomes on the m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95" y="1399540"/>
            <a:ext cx="5893435" cy="2787650"/>
          </a:xfrm>
          <a:prstGeom prst="rect">
            <a:avLst/>
          </a:prstGeom>
        </p:spPr>
      </p:pic>
      <p:pic>
        <p:nvPicPr>
          <p:cNvPr id="4" name="图片 3" descr="Screenshot 2023-11-13 1520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15" y="1399540"/>
            <a:ext cx="4109720" cy="27584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691005"/>
            <a:ext cx="4770120" cy="4314825"/>
          </a:xfrm>
          <a:prstGeom prst="rect">
            <a:avLst/>
          </a:prstGeom>
        </p:spPr>
        <p:txBody>
          <a:bodyPr lIns="91440" tIns="45720" rIns="91440" bIns="45720" anchor="t"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VAFB SLC-4E, it is close to coastline and rail way, far away from city and highway.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Close to coastline can avoid too much damage when failure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Close to railway can improve the efficiency of transporting supply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Far from city and highway can minimize the damage to human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Launch site </a:t>
            </a:r>
            <a:r>
              <a:rPr lang="en-US" sz="3600" dirty="0">
                <a:solidFill>
                  <a:srgbClr val="0B49CB"/>
                </a:solidFill>
                <a:latin typeface="Abadi"/>
                <a:sym typeface="+mn-ea"/>
              </a:rPr>
              <a:t>VAFB SLC-4E</a:t>
            </a:r>
            <a:r>
              <a:rPr lang="en-US" sz="3600" dirty="0">
                <a:solidFill>
                  <a:srgbClr val="0B49CB"/>
                </a:solidFill>
                <a:latin typeface="Abadi"/>
              </a:rPr>
              <a:t> to its proximities</a:t>
            </a:r>
            <a:endParaRPr lang="en-US" sz="36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a selected launch site to its proximiti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215" y="1389380"/>
            <a:ext cx="6208395" cy="42056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most success count and CCAFS SLC-40 has the least.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launch success count for all sit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790"/>
            <a:ext cx="12192000" cy="3081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850" y="1560830"/>
            <a:ext cx="5661025" cy="3190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pioneered the technology with its Falcon 9 rocket. The ability for the first stage of a rocket to land is a significant advancement in aerospace technology, primarily because it represents a leap towards reusable launch vehicles, which can drastically reduce the cost of access to space.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the success rate of first stage landing.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 sz="2400" dirty="0">
              <a:solidFill>
                <a:schemeClr val="tx1"/>
              </a:solidFill>
              <a:latin typeface="Abadi"/>
              <a:sym typeface="+mn-ea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/>
                <a:sym typeface="+mn-ea"/>
              </a:rPr>
              <a:t>The launch site with highest launch success ratiothe launch site with highest launch success ratio is CCAFS SLC-40</a:t>
            </a:r>
            <a:endParaRPr lang="en-US" sz="2400" dirty="0">
              <a:solidFill>
                <a:schemeClr val="tx1"/>
              </a:solidFill>
              <a:latin typeface="Abad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solidFill>
                  <a:srgbClr val="0B49CB"/>
                </a:solidFill>
                <a:latin typeface="Abadi"/>
              </a:rPr>
              <a:t>The launch site with highest launch success ratiothe launch site with highest launch success ratio</a:t>
            </a:r>
            <a:endParaRPr lang="en-US" sz="24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the launch site with highest launch success rat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815"/>
            <a:ext cx="12192000" cy="30499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3816985" cy="43516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this functionality can easily compare the success rate for different mass group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sz="2400" dirty="0">
                <a:solidFill>
                  <a:srgbClr val="0B49CB"/>
                </a:solidFill>
                <a:latin typeface="Abadi"/>
                <a:sym typeface="+mn-ea"/>
              </a:rPr>
              <a:t>Payload vs. Launch Outcome scatter plot for all sites</a:t>
            </a:r>
            <a:endParaRPr lang="en-US" sz="24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pvl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165" y="3950335"/>
            <a:ext cx="7823835" cy="2602230"/>
          </a:xfrm>
          <a:prstGeom prst="rect">
            <a:avLst/>
          </a:prstGeom>
        </p:spPr>
      </p:pic>
      <p:pic>
        <p:nvPicPr>
          <p:cNvPr id="4" name="图片 3" descr="pvl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165" y="1321435"/>
            <a:ext cx="7823835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model has the best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 descr="Classification Accurac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65" y="1329690"/>
            <a:ext cx="5184775" cy="51936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255" y="2057400"/>
            <a:ext cx="5324475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confusion matrix, we can see only 2/18 cases are labeled incorrectly.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 descr="b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2255"/>
            <a:ext cx="4846320" cy="41605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875155"/>
            <a:ext cx="1037653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number of flights increase, the success rate increases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some Orbit has 100% success rate with relatively small number of samples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 has the most count of success flights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sym typeface="+mn-ea"/>
              </a:rPr>
              <a:t>CCAFS SLC-40 has the highest success rate</a:t>
            </a:r>
            <a:endParaRPr lang="en-US" sz="2200" dirty="0">
              <a:latin typeface="Abadi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sym typeface="+mn-ea"/>
              </a:rPr>
              <a:t>Best model in this case is decision tree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Thank you for all the code templates and labs provided by IBM teaching team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255" y="1388110"/>
            <a:ext cx="10104755" cy="4994275"/>
          </a:xfrm>
          <a:prstGeom prst="rect">
            <a:avLst/>
          </a:prstGeom>
        </p:spPr>
        <p:txBody>
          <a:bodyPr lIns="91440" tIns="45720" rIns="91440" bIns="45720" anchor="t">
            <a:normAutofit fontScale="3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36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36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3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Request rocket launch data from SpaceX API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Webscrap from the Wikipage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3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Define what bad outcomes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are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create a new column “Class” to store the result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3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3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3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3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Pre-processing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the data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Apply models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Tune hyperparameters with GridSearchCV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3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6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rocket launch data from SpaceX API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 from the Wikipage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Make request from SpaceX API with url.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Define functions to get corresponse data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Filter the data of interest and replace the missing value with mean value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 tooltip="" action="ppaction://hlinkfile"/>
              </a:rPr>
              <a:t>URL:https://github.com/Csquaree/applied-data-science-capstone/blob/main/jupyter-labs-spacex-data-collection-api.ipynb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 descr="flow chart ap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225" y="1800225"/>
            <a:ext cx="5974715" cy="32880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655" y="1792605"/>
            <a:ext cx="4342130" cy="381127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 Falcon 9 launch records HTML table from Wikipedia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the table and convert it into a Pandas data frame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GitHub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URL: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  <a:hlinkClick r:id="rId2" tooltip="" action="ppaction://hlinkfile"/>
              </a:rPr>
              <a:t>https://github.com/Csquaree/applied-data-science-capstone/blob/main/jupyter-labs-webscraping.ipynb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+mn-ea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5" name="图片 4" descr="flow chart w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5" y="1438910"/>
            <a:ext cx="5762625" cy="4914900"/>
          </a:xfrm>
          <a:prstGeom prst="rect">
            <a:avLst/>
          </a:prstGeom>
        </p:spPr>
      </p:pic>
    </p:spTree>
  </p:cSld>
  <p:clrMapOvr>
    <a:masterClrMapping/>
  </p:clrMapOvr>
</p:sld>
</file>

<file path=ppt/tags/tag4.xml><?xml version="1.0" encoding="utf-8"?>
<p:tagLst xmlns:p="http://schemas.openxmlformats.org/presentationml/2006/main">
  <p:tag name="commondata" val="eyJoZGlkIjoiYjA2YWUzY2JiN2U3NWYyNGQ0MjI2MzM3Y2U2NTMwNmMifQ==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E E C D 8 6 F 5 6 7 5 5 A 6 4 6 A C 8 A F C B C B D 9 6 7 F 2 1 "   m a : c o n t e n t T y p e V e r s i o n = " 1 2 "   m a : c o n t e n t T y p e D e s c r i p t i o n = " C r e a t e   a   n e w   d o c u m e n t . "   m a : c o n t e n t T y p e S c o p e = " "   m a : v e r s i o n I D = " 5 2 7 1 f 8 e 2 0 0 9 0 c 8 7 a f e d 7 7 2 9 a c 7 1 f 6 1 b 2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c f 1 2 c 1 3 3 e b 4 4 3 7 7 e b d 9 4 f d b 7 d b 4 7 5 7 b 0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1 5 5 b e 7 5 1 - a 2 7 4 - 4 2 e 8 - 9 3 f b - f 3 9 d 3 b 9 b c c c 8 "   x m l n s : n s 3 = " f 8 0 a 1 4 1 d - 9 2 c a - 4 d 3 d - 9 3 0 8 - f 7 e 7 b 1 d 4 4 c e 8 " >  
 < x s d : i m p o r t   n a m e s p a c e = " 1 5 5 b e 7 5 1 - a 2 7 4 - 4 2 e 8 - 9 3 f b - f 3 9 d 3 b 9 b c c c 8 " / >  
 < x s d : i m p o r t   n a m e s p a c e = " f 8 0 a 1 4 1 d - 9 2 c a - 4 d 3 d - 9 3 0 8 - f 7 e 7 b 1 d 4 4 c e 8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A u t o T a g s "   m i n O c c u r s = " 0 " / >  
 < x s d : e l e m e n t   r e f = " n s 2 : M e d i a S e r v i c e O C R "   m i n O c c u r s = " 0 " / >  
 < x s d : e l e m e n t   r e f = " n s 2 : M e d i a S e r v i c e D a t e T a k e n "   m i n O c c u r s = " 0 " / >  
 < x s d : e l e m e n t   r e f = " n s 2 : M e d i a S e r v i c e G e n e r a t i o n T i m e "   m i n O c c u r s = " 0 " / >  
 < x s d : e l e m e n t   r e f = " n s 2 : M e d i a S e r v i c e E v e n t H a s h C o d e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L o c a t i o n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1 5 5 b e 7 5 1 - a 2 7 4 - 4 2 e 8 - 9 3 f b - f 3 9 d 3 b 9 b c c c 8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0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1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2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4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5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6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L o c a t i o n "   m a : i n d e x = " 1 9 "   n i l l a b l e = " t r u e "   m a : d i s p l a y N a m e = "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f 8 0 a 1 4 1 d - 9 2 c a - 4 d 3 d - 9 3 0 8 - f 7 e 7 b 1 d 4 4 c e 8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7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8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/ > < / p : p r o p e r t i e s > 
</file>

<file path=customXml/itemProps1.xml><?xml version="1.0" encoding="utf-8"?>
<ds:datastoreItem xmlns:ds="http://schemas.openxmlformats.org/officeDocument/2006/customXml" ds:itemID="{7EFDA260-DDA0-422C-B7AE-778F653FBB36}">
  <ds:schemaRefs/>
</ds:datastoreItem>
</file>

<file path=customXml/itemProps2.xml><?xml version="1.0" encoding="utf-8"?>
<ds:datastoreItem xmlns:ds="http://schemas.openxmlformats.org/officeDocument/2006/customXml" ds:itemID="{FD840426-F08D-42AC-9846-A20E4AB85A26}">
  <ds:schemaRefs/>
</ds:datastoreItem>
</file>

<file path=customXml/itemProps3.xml><?xml version="1.0" encoding="utf-8"?>
<ds:datastoreItem xmlns:ds="http://schemas.openxmlformats.org/officeDocument/2006/customXml" ds:itemID="{54DA07C5-A406-4A0D-B3E6-3856C94AC7F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9294</Words>
  <Application>WPS 演示</Application>
  <PresentationFormat>Widescreen</PresentationFormat>
  <Paragraphs>466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6" baseType="lpstr">
      <vt:lpstr>Arial</vt:lpstr>
      <vt:lpstr>宋体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Calibri</vt:lpstr>
      <vt:lpstr>微软雅黑</vt:lpstr>
      <vt:lpstr>Arial Unicode MS</vt:lpstr>
      <vt:lpstr>等线</vt:lpstr>
      <vt:lpstr>Calibri Light</vt:lpstr>
      <vt:lpstr>Calibri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不是成虫</cp:lastModifiedBy>
  <cp:revision>200</cp:revision>
  <dcterms:created xsi:type="dcterms:W3CDTF">2021-04-29T18:58:00Z</dcterms:created>
  <dcterms:modified xsi:type="dcterms:W3CDTF">2023-11-13T23:46:57Z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0BA0A0DF6D264D25856A4E0146E5CC0E_12</vt:lpwstr>
  </property>
  <property fmtid="{D5CDD505-2E9C-101B-9397-08002B2CF9AE}" pid="4" name="KSOProductBuildVer">
    <vt:lpwstr>2052-12.1.0.15712</vt:lpwstr>
  </property>
</Properties>
</file>